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67" r:id="rId3"/>
    <p:sldId id="257" r:id="rId4"/>
    <p:sldId id="258" r:id="rId5"/>
    <p:sldId id="260" r:id="rId6"/>
    <p:sldId id="270" r:id="rId7"/>
    <p:sldId id="272" r:id="rId8"/>
    <p:sldId id="271" r:id="rId9"/>
    <p:sldId id="262" r:id="rId10"/>
    <p:sldId id="264" r:id="rId11"/>
    <p:sldId id="263" r:id="rId12"/>
    <p:sldId id="265" r:id="rId13"/>
    <p:sldId id="266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6A9EB2-41D3-4069-A49B-FB100AB8F06C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F88E4-5BAA-4C88-A575-AA84D3962A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935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F88E4-5BAA-4C88-A575-AA84D3962A2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319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BC9-0262-4B0C-9577-DCA362823E8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96F4-9680-47A4-A705-848FD75C920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3210">
        <p14:pan dir="u"/>
        <p:sndAc>
          <p:stSnd>
            <p:snd r:embed="rId1" name="chimes.wav"/>
          </p:stSnd>
        </p:sndAc>
      </p:transition>
    </mc:Choice>
    <mc:Fallback xmlns="">
      <p:transition spd="slow" advTm="1321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BC9-0262-4B0C-9577-DCA362823E8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96F4-9680-47A4-A705-848FD75C9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3210">
        <p14:pan dir="u"/>
        <p:sndAc>
          <p:stSnd>
            <p:snd r:embed="rId1" name="chimes.wav"/>
          </p:stSnd>
        </p:sndAc>
      </p:transition>
    </mc:Choice>
    <mc:Fallback xmlns="">
      <p:transition spd="slow" advTm="1321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BC9-0262-4B0C-9577-DCA362823E8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5FD96F4-9680-47A4-A705-848FD75C9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3210">
        <p14:pan dir="u"/>
        <p:sndAc>
          <p:stSnd>
            <p:snd r:embed="rId1" name="chimes.wav"/>
          </p:stSnd>
        </p:sndAc>
      </p:transition>
    </mc:Choice>
    <mc:Fallback xmlns="">
      <p:transition spd="slow" advTm="1321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BC9-0262-4B0C-9577-DCA362823E8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96F4-9680-47A4-A705-848FD75C9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3210">
        <p14:pan dir="u"/>
        <p:sndAc>
          <p:stSnd>
            <p:snd r:embed="rId1" name="chimes.wav"/>
          </p:stSnd>
        </p:sndAc>
      </p:transition>
    </mc:Choice>
    <mc:Fallback xmlns="">
      <p:transition spd="slow" advTm="1321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BC9-0262-4B0C-9577-DCA362823E8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96F4-9680-47A4-A705-848FD75C9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3210">
        <p14:pan dir="u"/>
        <p:sndAc>
          <p:stSnd>
            <p:snd r:embed="rId1" name="chimes.wav"/>
          </p:stSnd>
        </p:sndAc>
      </p:transition>
    </mc:Choice>
    <mc:Fallback xmlns="">
      <p:transition spd="slow" advTm="1321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BC9-0262-4B0C-9577-DCA362823E8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96F4-9680-47A4-A705-848FD75C9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3210">
        <p14:pan dir="u"/>
        <p:sndAc>
          <p:stSnd>
            <p:snd r:embed="rId1" name="chimes.wav"/>
          </p:stSnd>
        </p:sndAc>
      </p:transition>
    </mc:Choice>
    <mc:Fallback xmlns="">
      <p:transition spd="slow" advTm="1321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BC9-0262-4B0C-9577-DCA362823E8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96F4-9680-47A4-A705-848FD75C9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3210">
        <p14:pan dir="u"/>
        <p:sndAc>
          <p:stSnd>
            <p:snd r:embed="rId1" name="chimes.wav"/>
          </p:stSnd>
        </p:sndAc>
      </p:transition>
    </mc:Choice>
    <mc:Fallback xmlns="">
      <p:transition spd="slow" advTm="1321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BC9-0262-4B0C-9577-DCA362823E8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96F4-9680-47A4-A705-848FD75C9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3210">
        <p14:pan dir="u"/>
        <p:sndAc>
          <p:stSnd>
            <p:snd r:embed="rId1" name="chimes.wav"/>
          </p:stSnd>
        </p:sndAc>
      </p:transition>
    </mc:Choice>
    <mc:Fallback xmlns="">
      <p:transition spd="slow" advTm="1321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BC9-0262-4B0C-9577-DCA362823E8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96F4-9680-47A4-A705-848FD75C9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3210">
        <p14:pan dir="u"/>
        <p:sndAc>
          <p:stSnd>
            <p:snd r:embed="rId1" name="chimes.wav"/>
          </p:stSnd>
        </p:sndAc>
      </p:transition>
    </mc:Choice>
    <mc:Fallback xmlns="">
      <p:transition spd="slow" advTm="1321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BC9-0262-4B0C-9577-DCA362823E8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96F4-9680-47A4-A705-848FD75C9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3210">
        <p14:pan dir="u"/>
        <p:sndAc>
          <p:stSnd>
            <p:snd r:embed="rId1" name="chimes.wav"/>
          </p:stSnd>
        </p:sndAc>
      </p:transition>
    </mc:Choice>
    <mc:Fallback xmlns="">
      <p:transition spd="slow" advTm="1321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BC9-0262-4B0C-9577-DCA362823E8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96F4-9680-47A4-A705-848FD75C9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3210">
        <p14:pan dir="u"/>
        <p:sndAc>
          <p:stSnd>
            <p:snd r:embed="rId1" name="chimes.wav"/>
          </p:stSnd>
        </p:sndAc>
      </p:transition>
    </mc:Choice>
    <mc:Fallback xmlns="">
      <p:transition spd="slow" advTm="13210">
        <p:fade/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9EBC9-0262-4B0C-9577-DCA362823E8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5FD96F4-9680-47A4-A705-848FD75C9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advTm="13210">
        <p14:pan dir="u"/>
        <p:sndAc>
          <p:stSnd>
            <p:snd r:embed="rId13" name="chimes.wav"/>
          </p:stSnd>
        </p:sndAc>
      </p:transition>
    </mc:Choice>
    <mc:Fallback xmlns="">
      <p:transition spd="slow" advTm="13210">
        <p:fade/>
        <p:sndAc>
          <p:stSnd>
            <p:snd r:embed="rId15" name="chimes.wav"/>
          </p:stSnd>
        </p:sndAc>
      </p:transition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dlenka.org/metodicheskie-razrabotki/336258-obuchajuschaja-prezentacija-azbuka-dorozhnogo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umnazia.ru/blog/all-articles/obuchenie-doshkolnikov-pravilam-dorozhnogo-dvizhenij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09394"/>
            <a:ext cx="8147248" cy="929906"/>
          </a:xfrm>
        </p:spPr>
        <p:txBody>
          <a:bodyPr>
            <a:noAutofit/>
          </a:bodyPr>
          <a:lstStyle/>
          <a:p>
            <a:pPr algn="ctr"/>
            <a:r>
              <a:rPr lang="ru-RU" sz="1800" b="1" i="1" dirty="0" smtClean="0">
                <a:solidFill>
                  <a:schemeClr val="tx1"/>
                </a:solidFill>
                <a:effectLst/>
              </a:rPr>
              <a:t>Муниципальное дошкольное образовательное учреждение </a:t>
            </a:r>
            <a:br>
              <a:rPr lang="ru-RU" sz="1800" b="1" i="1" dirty="0" smtClean="0">
                <a:solidFill>
                  <a:schemeClr val="tx1"/>
                </a:solidFill>
                <a:effectLst/>
              </a:rPr>
            </a:br>
            <a:r>
              <a:rPr lang="ru-RU" sz="1800" b="1" i="1" dirty="0" smtClean="0">
                <a:solidFill>
                  <a:schemeClr val="tx1"/>
                </a:solidFill>
                <a:effectLst/>
              </a:rPr>
              <a:t>«Центр развития ребенка № 4 </a:t>
            </a:r>
            <a:br>
              <a:rPr lang="ru-RU" sz="1800" b="1" i="1" dirty="0" smtClean="0">
                <a:solidFill>
                  <a:schemeClr val="tx1"/>
                </a:solidFill>
                <a:effectLst/>
              </a:rPr>
            </a:br>
            <a:r>
              <a:rPr lang="ru-RU" sz="1800" b="1" i="1" dirty="0" smtClean="0">
                <a:solidFill>
                  <a:schemeClr val="tx1"/>
                </a:solidFill>
                <a:effectLst/>
              </a:rPr>
              <a:t>Краснооктябрьского района Волгограда»</a:t>
            </a:r>
            <a:endParaRPr lang="ru-RU" sz="1800" b="1" i="1" dirty="0">
              <a:solidFill>
                <a:schemeClr val="tx1"/>
              </a:solidFill>
              <a:effectLst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434068" y="5357082"/>
            <a:ext cx="4709931" cy="131227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Воспитатель: </a:t>
            </a:r>
          </a:p>
          <a:p>
            <a:r>
              <a:rPr lang="ru-RU" sz="2400" b="1" dirty="0" err="1" smtClean="0"/>
              <a:t>Шинкевич</a:t>
            </a:r>
            <a:r>
              <a:rPr lang="ru-RU" sz="2400" b="1" dirty="0" smtClean="0"/>
              <a:t> Татьяна Алексеевна</a:t>
            </a:r>
          </a:p>
        </p:txBody>
      </p:sp>
      <p:sp>
        <p:nvSpPr>
          <p:cNvPr id="3" name="Заголовок 3"/>
          <p:cNvSpPr txBox="1">
            <a:spLocks/>
          </p:cNvSpPr>
          <p:nvPr/>
        </p:nvSpPr>
        <p:spPr>
          <a:xfrm>
            <a:off x="179512" y="1129777"/>
            <a:ext cx="5220072" cy="3072016"/>
          </a:xfrm>
          <a:prstGeom prst="rect">
            <a:avLst/>
          </a:prstGeom>
        </p:spPr>
        <p:txBody>
          <a:bodyPr vert="horz" anchor="ctr">
            <a:normAutofit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i="1" dirty="0" err="1" smtClean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Зна</a:t>
            </a:r>
            <a:r>
              <a:rPr kumimoji="0" lang="ru-RU" sz="6600" b="1" i="1" u="none" strike="noStrike" kern="1200" cap="none" spc="0" normalizeH="0" baseline="0" noProof="0" dirty="0" smtClean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ю!</a:t>
            </a:r>
            <a:r>
              <a:rPr kumimoji="0" lang="ru-RU" sz="6600" b="1" i="1" u="none" strike="noStrike" kern="1200" cap="none" spc="0" normalizeH="0" baseline="0" noProof="0" dirty="0" smtClean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6600" b="1" i="1" u="none" strike="noStrike" kern="1200" cap="none" spc="0" normalizeH="0" baseline="0" noProof="0" dirty="0" smtClean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600" b="1" i="1" u="none" strike="noStrike" kern="1200" cap="none" spc="0" normalizeH="0" baseline="0" noProof="0" dirty="0" smtClean="0">
                <a:ln w="6350">
                  <a:noFill/>
                </a:ln>
                <a:solidFill>
                  <a:srgbClr val="FFFF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Соблюдаю!</a:t>
            </a:r>
            <a:r>
              <a:rPr kumimoji="0" lang="ru-RU" sz="6600" b="1" i="1" u="none" strike="noStrike" kern="1200" cap="none" spc="0" normalizeH="0" baseline="0" noProof="0" dirty="0" smtClean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6600" b="1" i="1" u="none" strike="noStrike" kern="1200" cap="none" spc="0" normalizeH="0" baseline="0" noProof="0" dirty="0" smtClean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600" b="1" i="1" u="none" strike="noStrike" kern="1200" cap="none" spc="0" normalizeH="0" baseline="0" noProof="0" dirty="0" smtClean="0">
                <a:ln w="6350">
                  <a:noFill/>
                </a:ln>
                <a:solidFill>
                  <a:srgbClr val="00CC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Живу!</a:t>
            </a:r>
            <a:endParaRPr kumimoji="0" lang="ru-RU" sz="6600" b="1" i="1" u="none" strike="noStrike" kern="1200" cap="none" spc="0" normalizeH="0" baseline="0" noProof="0" dirty="0">
              <a:ln w="6350">
                <a:noFill/>
              </a:ln>
              <a:solidFill>
                <a:srgbClr val="00CC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303106"/>
            <a:ext cx="3240359" cy="2936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7844" y="4236394"/>
            <a:ext cx="2016224" cy="1817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328701" y="4554715"/>
            <a:ext cx="2088232" cy="1292550"/>
          </a:xfrm>
          <a:prstGeom prst="rect">
            <a:avLst/>
          </a:prstGeom>
        </p:spPr>
        <p:txBody>
          <a:bodyPr vert="horz" anchor="b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200" b="0" kern="1200" cap="none" baseline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 smtClean="0">
                <a:solidFill>
                  <a:srgbClr val="002060"/>
                </a:solidFill>
                <a:effectLst/>
                <a:latin typeface="+mn-lt"/>
              </a:rPr>
              <a:t>Для детей старшего дошкольного возраста</a:t>
            </a:r>
            <a:endParaRPr lang="ru-RU" sz="2000" dirty="0">
              <a:solidFill>
                <a:srgbClr val="002060"/>
              </a:solidFill>
              <a:effectLst/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1000">
        <p14:pan dir="u"/>
        <p:sndAc>
          <p:stSnd>
            <p:snd r:embed="rId2" name="chimes.wav"/>
          </p:stSnd>
        </p:sndAc>
      </p:transition>
    </mc:Choice>
    <mc:Fallback>
      <p:transition advTm="1100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0" y="116632"/>
            <a:ext cx="9144000" cy="6741368"/>
          </a:xfrm>
        </p:spPr>
        <p:txBody>
          <a:bodyPr>
            <a:normAutofit fontScale="70000" lnSpcReduction="20000"/>
          </a:bodyPr>
          <a:lstStyle/>
          <a:p>
            <a:pPr marL="137160" indent="0">
              <a:buNone/>
            </a:pPr>
            <a:r>
              <a:rPr lang="ru-RU" sz="2900" b="1" dirty="0" smtClean="0">
                <a:solidFill>
                  <a:srgbClr val="FF0000"/>
                </a:solidFill>
              </a:rPr>
              <a:t>Цель:</a:t>
            </a:r>
            <a:r>
              <a:rPr lang="ru-RU" dirty="0" smtClean="0"/>
              <a:t> формирование у детей дошкольного возраста основ </a:t>
            </a:r>
            <a:r>
              <a:rPr lang="ru-RU" dirty="0"/>
              <a:t>безопасного поведения на улице и дорогах.</a:t>
            </a:r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r>
              <a:rPr lang="ru-RU" dirty="0"/>
              <a:t>Для достижения этой цели необходимо реализовывать систему обучающих, воспитательных и развивающих задач</a:t>
            </a:r>
            <a:r>
              <a:rPr lang="ru-RU" dirty="0" smtClean="0"/>
              <a:t>.</a:t>
            </a:r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r>
              <a:rPr lang="ru-RU" b="1" dirty="0">
                <a:solidFill>
                  <a:srgbClr val="00CC00"/>
                </a:solidFill>
              </a:rPr>
              <a:t>К обучающим задачам относятся</a:t>
            </a:r>
            <a:r>
              <a:rPr lang="ru-RU" b="1" dirty="0" smtClean="0">
                <a:solidFill>
                  <a:srgbClr val="00CC00"/>
                </a:solidFill>
              </a:rPr>
              <a:t>:</a:t>
            </a:r>
            <a:endParaRPr lang="ru-RU" b="1" dirty="0">
              <a:solidFill>
                <a:srgbClr val="00CC00"/>
              </a:solidFill>
            </a:endParaRPr>
          </a:p>
          <a:p>
            <a:r>
              <a:rPr lang="ru-RU" dirty="0"/>
              <a:t>расширение общего кругозора по проблеме безопасного поведения на улицах и дорогах;</a:t>
            </a:r>
          </a:p>
          <a:p>
            <a:r>
              <a:rPr lang="ru-RU" dirty="0"/>
              <a:t>изучение </a:t>
            </a:r>
            <a:r>
              <a:rPr lang="ru-RU" dirty="0" smtClean="0"/>
              <a:t>правил </a:t>
            </a:r>
            <a:r>
              <a:rPr lang="ru-RU" dirty="0"/>
              <a:t>дорожного движения для пешеходов и пассажиров на основе формирования умений и навыков безопасного поведения на дороге;</a:t>
            </a:r>
          </a:p>
          <a:p>
            <a:r>
              <a:rPr lang="ru-RU" dirty="0"/>
              <a:t>формирование практических умений пешеходов;</a:t>
            </a:r>
          </a:p>
          <a:p>
            <a:r>
              <a:rPr lang="ru-RU" dirty="0"/>
              <a:t>формирование умений прогнозировать свое поведение как участника дорожного движения;</a:t>
            </a:r>
          </a:p>
          <a:p>
            <a:r>
              <a:rPr lang="ru-RU" dirty="0"/>
              <a:t>освоение детьми, с учетом их возрастных особенностей, наборов терминов и понятий, используемых в дорожном движении и способствующих дальнейшему успешному усвоению основ безопасного поведения на дорогах.</a:t>
            </a:r>
          </a:p>
          <a:p>
            <a:pPr marL="137160" indent="0">
              <a:buNone/>
            </a:pPr>
            <a:r>
              <a:rPr lang="ru-RU" b="1" dirty="0">
                <a:solidFill>
                  <a:srgbClr val="00CC00"/>
                </a:solidFill>
              </a:rPr>
              <a:t>К воспитательным задачам относятся</a:t>
            </a:r>
            <a:r>
              <a:rPr lang="ru-RU" b="1" dirty="0" smtClean="0">
                <a:solidFill>
                  <a:srgbClr val="00CC00"/>
                </a:solidFill>
              </a:rPr>
              <a:t>:</a:t>
            </a:r>
            <a:endParaRPr lang="ru-RU" b="1" dirty="0">
              <a:solidFill>
                <a:srgbClr val="00CC00"/>
              </a:solidFill>
            </a:endParaRPr>
          </a:p>
          <a:p>
            <a:r>
              <a:rPr lang="ru-RU" dirty="0"/>
              <a:t>формирование культуры участника дорожного движения;</a:t>
            </a:r>
          </a:p>
          <a:p>
            <a:r>
              <a:rPr lang="ru-RU" dirty="0"/>
              <a:t>воспитание отрицательного отношения к нарушителям норм поведения и </a:t>
            </a:r>
            <a:r>
              <a:rPr lang="ru-RU" dirty="0" smtClean="0"/>
              <a:t>правил </a:t>
            </a:r>
            <a:r>
              <a:rPr lang="ru-RU" dirty="0"/>
              <a:t>дорожного движения.</a:t>
            </a:r>
          </a:p>
          <a:p>
            <a:pPr marL="137160" indent="0">
              <a:buNone/>
            </a:pPr>
            <a:r>
              <a:rPr lang="ru-RU" b="1" dirty="0">
                <a:solidFill>
                  <a:srgbClr val="00CC00"/>
                </a:solidFill>
              </a:rPr>
              <a:t>В систему развивающих задач входят</a:t>
            </a:r>
            <a:r>
              <a:rPr lang="ru-RU" b="1" dirty="0" smtClean="0">
                <a:solidFill>
                  <a:srgbClr val="00CC00"/>
                </a:solidFill>
              </a:rPr>
              <a:t>:</a:t>
            </a:r>
            <a:endParaRPr lang="ru-RU" b="1" dirty="0">
              <a:solidFill>
                <a:srgbClr val="00CC00"/>
              </a:solidFill>
            </a:endParaRPr>
          </a:p>
          <a:p>
            <a:r>
              <a:rPr lang="ru-RU" dirty="0"/>
              <a:t>развитие самостоятельности и умения рационально организовывать свою деятельность в процессе дорожного движения;</a:t>
            </a:r>
          </a:p>
          <a:p>
            <a:r>
              <a:rPr lang="ru-RU" dirty="0"/>
              <a:t>развитие логического и пространственного мышления, воображения, памяти.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Tm="13210">
        <p14:pan dir="u"/>
        <p:sndAc>
          <p:stSnd>
            <p:snd r:embed="rId2" name="chimes.wav"/>
          </p:stSnd>
        </p:sndAc>
      </p:transition>
    </mc:Choice>
    <mc:Fallback>
      <p:transition spd="med" advTm="1321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36815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/>
              </a:rPr>
              <a:t>Это книга не простая, и наука не легка!</a:t>
            </a:r>
            <a:br>
              <a:rPr lang="ru-RU" sz="2800" b="1" dirty="0" smtClean="0">
                <a:solidFill>
                  <a:schemeClr val="tx1"/>
                </a:solidFill>
                <a:effectLst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</a:rPr>
              <a:t>Целый свод дорожных правил</a:t>
            </a:r>
            <a:br>
              <a:rPr lang="ru-RU" sz="2800" b="1" dirty="0" smtClean="0">
                <a:solidFill>
                  <a:schemeClr val="tx1"/>
                </a:solidFill>
                <a:effectLst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</a:rPr>
              <a:t>Запомнить надо навсегда!</a:t>
            </a:r>
            <a:endParaRPr lang="ru-RU" sz="28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11266" name="Picture 2" descr="https://pp.vk.me/c837734/v837734297/22e0a/o6F7sAs_0B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484784"/>
            <a:ext cx="8424936" cy="5054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1000">
        <p14:pan dir="u"/>
        <p:sndAc>
          <p:stSnd>
            <p:snd r:embed="rId3" name="chimes.wav"/>
          </p:stSnd>
        </p:sndAc>
      </p:transition>
    </mc:Choice>
    <mc:Fallback>
      <p:transition advTm="11000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Заголовок 26"/>
          <p:cNvSpPr>
            <a:spLocks noGrp="1"/>
          </p:cNvSpPr>
          <p:nvPr>
            <p:ph type="title"/>
          </p:nvPr>
        </p:nvSpPr>
        <p:spPr>
          <a:xfrm>
            <a:off x="2652936" y="0"/>
            <a:ext cx="6491064" cy="2132856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tx1"/>
                </a:solidFill>
                <a:effectLst/>
              </a:rPr>
              <a:t>Вот обычный переход.</a:t>
            </a:r>
            <a:br>
              <a:rPr lang="ru-RU" sz="2800" dirty="0">
                <a:solidFill>
                  <a:schemeClr val="tx1"/>
                </a:solidFill>
                <a:effectLst/>
              </a:rPr>
            </a:br>
            <a:r>
              <a:rPr lang="ru-RU" sz="2800" dirty="0">
                <a:solidFill>
                  <a:schemeClr val="tx1"/>
                </a:solidFill>
                <a:effectLst/>
              </a:rPr>
              <a:t>По нему идёт народ.</a:t>
            </a:r>
            <a:br>
              <a:rPr lang="ru-RU" sz="2800" dirty="0">
                <a:solidFill>
                  <a:schemeClr val="tx1"/>
                </a:solidFill>
                <a:effectLst/>
              </a:rPr>
            </a:br>
            <a:r>
              <a:rPr lang="ru-RU" sz="2800" dirty="0">
                <a:solidFill>
                  <a:schemeClr val="tx1"/>
                </a:solidFill>
                <a:effectLst/>
              </a:rPr>
              <a:t>Здесь специальная разметка,</a:t>
            </a:r>
            <a:br>
              <a:rPr lang="ru-RU" sz="2800" dirty="0">
                <a:solidFill>
                  <a:schemeClr val="tx1"/>
                </a:solidFill>
                <a:effectLst/>
              </a:rPr>
            </a:br>
            <a:r>
              <a:rPr lang="ru-RU" sz="2800" dirty="0">
                <a:solidFill>
                  <a:schemeClr val="tx1"/>
                </a:solidFill>
                <a:effectLst/>
              </a:rPr>
              <a:t>"Зеброю" зовётся метко!</a:t>
            </a:r>
            <a:br>
              <a:rPr lang="ru-RU" sz="2800" dirty="0">
                <a:solidFill>
                  <a:schemeClr val="tx1"/>
                </a:solidFill>
                <a:effectLst/>
              </a:rPr>
            </a:br>
            <a:r>
              <a:rPr lang="ru-RU" sz="2800" dirty="0">
                <a:solidFill>
                  <a:schemeClr val="tx1"/>
                </a:solidFill>
                <a:effectLst/>
              </a:rPr>
              <a:t>Белые полоски тут через улицу ведут!</a:t>
            </a:r>
          </a:p>
        </p:txBody>
      </p:sp>
      <p:pic>
        <p:nvPicPr>
          <p:cNvPr id="5" name="Рисунок 1" descr="Про правила дорожного движения. Иллюстрация к сказке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132856"/>
            <a:ext cx="5406752" cy="4503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Содержимое 3" descr="475825-3d900b9cbb19caba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648" y="332656"/>
            <a:ext cx="2592288" cy="3369945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  <p:sp>
        <p:nvSpPr>
          <p:cNvPr id="7" name="Заголовок 9"/>
          <p:cNvSpPr txBox="1">
            <a:spLocks/>
          </p:cNvSpPr>
          <p:nvPr/>
        </p:nvSpPr>
        <p:spPr>
          <a:xfrm>
            <a:off x="-180528" y="3861048"/>
            <a:ext cx="3857600" cy="2520280"/>
          </a:xfrm>
          <a:prstGeom prst="rect">
            <a:avLst/>
          </a:prstGeom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rgbClr val="002060"/>
                </a:solidFill>
                <a:effectLst/>
              </a:rPr>
              <a:t>По дорожке полосатой ты шоссе переходи,</a:t>
            </a:r>
            <a:br>
              <a:rPr lang="ru-RU" sz="2400" dirty="0" smtClean="0">
                <a:solidFill>
                  <a:srgbClr val="002060"/>
                </a:solidFill>
                <a:effectLst/>
              </a:rPr>
            </a:br>
            <a:r>
              <a:rPr lang="ru-RU" sz="2400" dirty="0" smtClean="0">
                <a:solidFill>
                  <a:srgbClr val="002060"/>
                </a:solidFill>
                <a:effectLst/>
              </a:rPr>
              <a:t>На сигналы светофора ты внимательно гляди.</a:t>
            </a:r>
            <a:br>
              <a:rPr lang="ru-RU" sz="2400" dirty="0" smtClean="0">
                <a:solidFill>
                  <a:srgbClr val="002060"/>
                </a:solidFill>
                <a:effectLst/>
              </a:rPr>
            </a:br>
            <a:r>
              <a:rPr lang="ru-RU" sz="2400" dirty="0" smtClean="0">
                <a:solidFill>
                  <a:srgbClr val="002060"/>
                </a:solidFill>
                <a:effectLst/>
              </a:rPr>
              <a:t>О беде не забывай - на дороге не играй!</a:t>
            </a:r>
            <a:endParaRPr lang="ru-RU" sz="2400" dirty="0">
              <a:solidFill>
                <a:srgbClr val="00206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Tm="13210">
        <p14:pan dir="u"/>
        <p:sndAc>
          <p:stSnd>
            <p:snd r:embed="rId2" name="chimes.wav"/>
          </p:stSnd>
        </p:sndAc>
      </p:transition>
    </mc:Choice>
    <mc:Fallback>
      <p:transition advTm="1321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45224"/>
            <a:ext cx="8028384" cy="1296144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effectLst/>
              </a:rPr>
              <a:t>Красный светит глаз – стоять!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2400" dirty="0" smtClean="0">
                <a:solidFill>
                  <a:schemeClr val="tx1"/>
                </a:solidFill>
                <a:effectLst/>
              </a:rPr>
            </a:br>
            <a:r>
              <a:rPr lang="ru-RU" sz="2800" dirty="0" smtClean="0">
                <a:solidFill>
                  <a:srgbClr val="00CC00"/>
                </a:solidFill>
                <a:effectLst/>
              </a:rPr>
              <a:t>А зеленый – то вперед,</a:t>
            </a:r>
            <a:br>
              <a:rPr lang="ru-RU" sz="2800" dirty="0" smtClean="0">
                <a:solidFill>
                  <a:srgbClr val="00CC00"/>
                </a:solidFill>
                <a:effectLst/>
              </a:rPr>
            </a:br>
            <a:r>
              <a:rPr lang="ru-RU" sz="2800" dirty="0" smtClean="0">
                <a:solidFill>
                  <a:srgbClr val="00CC00"/>
                </a:solidFill>
                <a:effectLst/>
              </a:rPr>
              <a:t>Пешеход, на переход!</a:t>
            </a:r>
            <a:endParaRPr lang="ru-RU" sz="2800" dirty="0">
              <a:solidFill>
                <a:srgbClr val="00CC00"/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43708" y="-3319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prstClr val="black"/>
                </a:solidFill>
                <a:cs typeface="Times New Roman" panose="02020603050405020304" pitchFamily="18" charset="0"/>
              </a:rPr>
              <a:t>Различать ты должен ясно: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prstClr val="black"/>
                </a:solidFill>
                <a:cs typeface="Times New Roman" panose="02020603050405020304" pitchFamily="18" charset="0"/>
              </a:rPr>
              <a:t>Цвет </a:t>
            </a:r>
            <a:r>
              <a:rPr lang="ru-RU" altLang="ru-RU" sz="20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зеленый</a:t>
            </a:r>
            <a:r>
              <a:rPr lang="ru-RU" altLang="ru-RU" sz="2000" b="1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и </a:t>
            </a:r>
            <a:r>
              <a:rPr lang="ru-RU" altLang="ru-RU" sz="2000" b="1" dirty="0">
                <a:solidFill>
                  <a:prstClr val="black"/>
                </a:solidFill>
                <a:cs typeface="Times New Roman" panose="02020603050405020304" pitchFamily="18" charset="0"/>
              </a:rPr>
              <a:t>красный,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prstClr val="black"/>
                </a:solidFill>
                <a:cs typeface="Times New Roman" panose="02020603050405020304" pitchFamily="18" charset="0"/>
              </a:rPr>
              <a:t>На сигналы погляди,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prstClr val="black"/>
                </a:solidFill>
                <a:cs typeface="Times New Roman" panose="02020603050405020304" pitchFamily="18" charset="0"/>
              </a:rPr>
              <a:t>А потом переходи. </a:t>
            </a:r>
          </a:p>
        </p:txBody>
      </p:sp>
      <p:pic>
        <p:nvPicPr>
          <p:cNvPr id="1026" name="Picture 2" descr="https://ds04.infourok.ru/uploads/ex/0d97/0013bca6-9c732f40/3/img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43" y="1124744"/>
            <a:ext cx="7425418" cy="43570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Tm="13210">
        <p14:pan dir="u"/>
        <p:sndAc>
          <p:stSnd>
            <p:snd r:embed="rId2" name="chimes.wav"/>
          </p:stSnd>
        </p:sndAc>
      </p:transition>
    </mc:Choice>
    <mc:Fallback>
      <p:transition advTm="1321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148064" y="273050"/>
            <a:ext cx="3816424" cy="6108278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ru-RU" altLang="ru-RU" sz="2400" dirty="0">
                <a:ln>
                  <a:noFill/>
                </a:ln>
                <a:solidFill>
                  <a:prstClr val="black"/>
                </a:solidFill>
                <a:effectLst/>
                <a:ea typeface="+mn-ea"/>
                <a:cs typeface="Times New Roman" panose="02020603050405020304" pitchFamily="18" charset="0"/>
              </a:rPr>
              <a:t>Не спеши сразу переходить улицу , сначала посмотри налево, если машин нет, иди до середины дороги, которая обозначена белой линией, затем посмотри направо, если дорога пуста, переходи </a:t>
            </a:r>
            <a:r>
              <a:rPr lang="ru-RU" altLang="ru-RU" sz="2400" dirty="0" smtClean="0">
                <a:ln>
                  <a:noFill/>
                </a:ln>
                <a:solidFill>
                  <a:prstClr val="black"/>
                </a:solidFill>
                <a:effectLst/>
                <a:ea typeface="+mn-ea"/>
                <a:cs typeface="Times New Roman" panose="02020603050405020304" pitchFamily="18" charset="0"/>
              </a:rPr>
              <a:t>дальше.</a:t>
            </a:r>
            <a:r>
              <a:rPr lang="ru-RU" altLang="ru-RU" sz="2000" b="0" dirty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altLang="ru-RU" sz="2000" b="0" dirty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6" name="Рисунок 2" descr="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7"/>
            <a:ext cx="4896544" cy="52176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263077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Tm="13210">
        <p14:pan dir="u"/>
        <p:sndAc>
          <p:stSnd>
            <p:snd r:embed="rId2" name="chimes.wav"/>
          </p:stSnd>
        </p:sndAc>
      </p:transition>
    </mc:Choice>
    <mc:Fallback>
      <p:transition advTm="1321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5301208"/>
            <a:ext cx="8928992" cy="1556792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ru-RU" altLang="ru-RU" sz="2700" dirty="0">
                <a:ln>
                  <a:noFill/>
                </a:ln>
                <a:solidFill>
                  <a:prstClr val="black"/>
                </a:solidFill>
                <a:effectLst/>
                <a:ea typeface="+mn-ea"/>
                <a:cs typeface="+mn-cs"/>
              </a:rPr>
              <a:t>Переходя дорогу на зелёный свет светофора, смотри внимательно: все ли машины остановились, и не </a:t>
            </a:r>
            <a:r>
              <a:rPr lang="ru-RU" altLang="ru-RU" sz="2700" dirty="0" smtClean="0">
                <a:ln>
                  <a:noFill/>
                </a:ln>
                <a:solidFill>
                  <a:prstClr val="black"/>
                </a:solidFill>
                <a:effectLst/>
                <a:ea typeface="+mn-ea"/>
                <a:cs typeface="+mn-cs"/>
              </a:rPr>
              <a:t>движется ли спецтранспорт</a:t>
            </a:r>
            <a:r>
              <a:rPr lang="ru-RU" altLang="ru-RU" sz="2000" dirty="0">
                <a:ln>
                  <a:noFill/>
                </a:ln>
                <a:solidFill>
                  <a:prstClr val="black"/>
                </a:solidFill>
                <a:effectLst/>
                <a:ea typeface="+mn-ea"/>
                <a:cs typeface="+mn-cs"/>
              </a:rPr>
              <a:t>.</a:t>
            </a:r>
            <a:endParaRPr lang="ru-RU" dirty="0"/>
          </a:p>
        </p:txBody>
      </p:sp>
      <p:pic>
        <p:nvPicPr>
          <p:cNvPr id="5" name="Picture 2" descr="H:\анимашки\359036-e81dc59f9bcd54f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6632"/>
            <a:ext cx="7560840" cy="48637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1688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Tm="13210">
        <p14:pan dir="u"/>
        <p:sndAc>
          <p:stSnd>
            <p:snd r:embed="rId2" name="chimes.wav"/>
          </p:stSnd>
        </p:sndAc>
      </p:transition>
    </mc:Choice>
    <mc:Fallback>
      <p:transition advTm="1321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404664"/>
            <a:ext cx="4176464" cy="6108278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altLang="ru-RU" sz="2400" dirty="0">
                <a:ln>
                  <a:noFill/>
                </a:ln>
                <a:solidFill>
                  <a:prstClr val="black"/>
                </a:solidFill>
                <a:effectLst/>
                <a:ea typeface="+mn-ea"/>
                <a:cs typeface="Times New Roman" panose="02020603050405020304" pitchFamily="18" charset="0"/>
              </a:rPr>
              <a:t>Специально для широких улиц в больших городах, на дороге рисуют «островок безопасности». Это такой участок посреди дороги, на который машинам заезжать нельзя. Он обведен белой линией, а внутри заштрихован  или немного возвышается. Если ты не успел перейти дорогу, а уже загорелся красный  свет, остановись там, дождись зеленого и иди </a:t>
            </a:r>
            <a:r>
              <a:rPr lang="ru-RU" altLang="ru-RU" sz="2400" dirty="0" smtClean="0">
                <a:ln>
                  <a:noFill/>
                </a:ln>
                <a:solidFill>
                  <a:prstClr val="black"/>
                </a:solidFill>
                <a:effectLst/>
                <a:ea typeface="+mn-ea"/>
                <a:cs typeface="Times New Roman" panose="02020603050405020304" pitchFamily="18" charset="0"/>
              </a:rPr>
              <a:t>дальше.</a:t>
            </a:r>
            <a:r>
              <a:rPr lang="ru-RU" altLang="ru-RU" sz="2000" b="0" dirty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altLang="ru-RU" sz="2000" b="0" dirty="0">
                <a:ln>
                  <a:noFill/>
                </a:ln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Рисунок 2" descr="15._Dlya_spasenya_peshehodov_ostrovochek_etot_sozdan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020515"/>
            <a:ext cx="4534399" cy="4444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394184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Tm="13210">
        <p14:pan dir="u"/>
        <p:sndAc>
          <p:stSnd>
            <p:snd r:embed="rId2" name="chimes.wav"/>
          </p:stSnd>
        </p:sndAc>
      </p:transition>
    </mc:Choice>
    <mc:Fallback>
      <p:transition advTm="1321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087212"/>
            <a:ext cx="3713149" cy="4770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356" y="188640"/>
            <a:ext cx="8229600" cy="1571774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Регулировщик нам поможет,</a:t>
            </a:r>
            <a:br>
              <a:rPr lang="ru-RU" sz="3200" dirty="0" smtClean="0">
                <a:solidFill>
                  <a:schemeClr val="tx1"/>
                </a:solidFill>
                <a:effectLst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</a:rPr>
              <a:t>И жезлом нам маршрут проложит.</a:t>
            </a:r>
            <a:br>
              <a:rPr lang="ru-RU" sz="3200" dirty="0" smtClean="0">
                <a:solidFill>
                  <a:schemeClr val="tx1"/>
                </a:solidFill>
                <a:effectLst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</a:rPr>
              <a:t>Своеобразный код подаст,</a:t>
            </a:r>
            <a:br>
              <a:rPr lang="ru-RU" sz="3200" dirty="0" smtClean="0">
                <a:solidFill>
                  <a:schemeClr val="tx1"/>
                </a:solidFill>
                <a:effectLst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</a:rPr>
              <a:t>Проехать всем машинам даст.</a:t>
            </a:r>
            <a:endParaRPr lang="ru-RU" sz="3200" dirty="0">
              <a:solidFill>
                <a:schemeClr val="tx1"/>
              </a:solidFill>
              <a:effectLst/>
            </a:endParaRPr>
          </a:p>
        </p:txBody>
      </p:sp>
      <p:pic>
        <p:nvPicPr>
          <p:cNvPr id="4097" name="Picture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679" y="1916832"/>
            <a:ext cx="4032448" cy="47707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Tm="13210">
        <p14:pan dir="u"/>
        <p:sndAc>
          <p:stSnd>
            <p:snd r:embed="rId2" name="chimes.wav"/>
          </p:stSnd>
        </p:sndAc>
      </p:transition>
    </mc:Choice>
    <mc:Fallback>
      <p:transition advTm="1321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605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effectLst/>
              </a:rPr>
              <a:t>Делаем ребятам предостережение:</a:t>
            </a:r>
            <a:br>
              <a:rPr lang="ru-RU" sz="2400" dirty="0" smtClean="0">
                <a:solidFill>
                  <a:schemeClr val="tx1"/>
                </a:solidFill>
                <a:effectLst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</a:rPr>
              <a:t>Выучите срочно правила движения!</a:t>
            </a:r>
            <a:br>
              <a:rPr lang="ru-RU" sz="2400" dirty="0" smtClean="0">
                <a:solidFill>
                  <a:schemeClr val="tx1"/>
                </a:solidFill>
                <a:effectLst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</a:rPr>
              <a:t>Чтоб не волновались каждый день родители,</a:t>
            </a:r>
            <a:br>
              <a:rPr lang="ru-RU" sz="2400" dirty="0" smtClean="0">
                <a:solidFill>
                  <a:schemeClr val="tx1"/>
                </a:solidFill>
                <a:effectLst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</a:rPr>
              <a:t>Чтоб  спокойны были за рулем водители.</a:t>
            </a:r>
            <a:endParaRPr lang="ru-RU" sz="2400" dirty="0">
              <a:solidFill>
                <a:schemeClr val="tx1"/>
              </a:solidFill>
              <a:effectLst/>
            </a:endParaRPr>
          </a:p>
        </p:txBody>
      </p:sp>
      <p:pic>
        <p:nvPicPr>
          <p:cNvPr id="2050" name="Picture 2" descr="&amp;Pcy;&amp;ocy;&amp;khcy;&amp;ocy;&amp;zhcy;&amp;iecy;&amp;iecy; &amp;icy;&amp;zcy;&amp;ocy;&amp;bcy;&amp;rcy;&amp;acy;&amp;zhcy;&amp;iecy;&amp;ncy;&amp;icy;&amp;iecy;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384" y="1416050"/>
            <a:ext cx="8003232" cy="5169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Tm="13210">
        <p14:pan dir="u"/>
        <p:sndAc>
          <p:stSnd>
            <p:snd r:embed="rId2" name="chimes.wav"/>
          </p:stSnd>
        </p:sndAc>
      </p:transition>
    </mc:Choice>
    <mc:Fallback>
      <p:transition advTm="1321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Самое дорогое ты сбереги,</a:t>
            </a:r>
            <a:br>
              <a:rPr lang="ru-RU" sz="3200" dirty="0" smtClean="0">
                <a:solidFill>
                  <a:schemeClr val="tx1"/>
                </a:solidFill>
                <a:effectLst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</a:rPr>
              <a:t>Сам пристегнись и меня пристегни!</a:t>
            </a:r>
            <a:endParaRPr lang="ru-RU" sz="3200" dirty="0">
              <a:solidFill>
                <a:schemeClr val="tx1"/>
              </a:solidFill>
              <a:effectLst/>
            </a:endParaRPr>
          </a:p>
        </p:txBody>
      </p:sp>
      <p:pic>
        <p:nvPicPr>
          <p:cNvPr id="3076" name="Picture 4" descr="&amp;Kcy;&amp;acy;&amp;rcy;&amp;tcy;&amp;icy;&amp;ncy;&amp;kcy;&amp;icy; &amp;pcy;&amp;ocy; &amp;zcy;&amp;acy;&amp;pcy;&amp;rcy;&amp;ocy;&amp;scy;&amp;ucy; &amp;pcy;&amp;dcy;&amp;dcy; &amp;dcy;&amp;iecy;&amp;tcy;&amp;icy; &amp;kcy;&amp;rcy;&amp;iecy;&amp;scy;&amp;lcy;&amp;o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556792"/>
            <a:ext cx="4320480" cy="4320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 descr="&amp;Kcy;&amp;acy;&amp;rcy;&amp;tcy;&amp;icy;&amp;ncy;&amp;kcy;&amp;icy; &amp;pcy;&amp;ocy; &amp;zcy;&amp;acy;&amp;pcy;&amp;rcy;&amp;ocy;&amp;scy;&amp;ucy; &amp;pcy;&amp;dcy;&amp;dcy; &amp;dcy;&amp;iecy;&amp;tcy;&amp;icy; &amp;kcy;&amp;rcy;&amp;iecy;&amp;scy;&amp;lcy;&amp;ocy;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1484" y="1196752"/>
            <a:ext cx="3596801" cy="516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14:pan dir="u"/>
        <p:sndAc>
          <p:stSnd>
            <p:snd r:embed="rId2" name="chimes.wav"/>
          </p:stSnd>
        </p:sndAc>
      </p:transition>
    </mc:Choice>
    <mc:Fallback>
      <p:transition advTm="1200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7544" y="0"/>
            <a:ext cx="7787208" cy="158417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/>
                <a:latin typeface="+mn-lt"/>
              </a:rPr>
              <a:t>Всем, кто хочет быть здоровым,</a:t>
            </a:r>
            <a:br>
              <a:rPr lang="ru-RU" sz="2400" b="1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2400" b="1" dirty="0" smtClean="0">
                <a:solidFill>
                  <a:schemeClr val="tx1"/>
                </a:solidFill>
                <a:effectLst/>
                <a:latin typeface="+mn-lt"/>
              </a:rPr>
              <a:t>Всем без исключения,</a:t>
            </a:r>
            <a:br>
              <a:rPr lang="ru-RU" sz="2400" b="1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2400" b="1" dirty="0" smtClean="0">
                <a:solidFill>
                  <a:schemeClr val="tx1"/>
                </a:solidFill>
                <a:effectLst/>
                <a:latin typeface="+mn-lt"/>
              </a:rPr>
              <a:t>Нужно помнить, нужно знать</a:t>
            </a:r>
            <a:r>
              <a:rPr lang="ru-RU" sz="2000" b="1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+mn-lt"/>
              </a:rPr>
              <a:t>Правила движения!</a:t>
            </a:r>
            <a:endParaRPr lang="ru-RU" sz="2800" b="1" dirty="0"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1026" name="Picture 2" descr="&amp;Pcy;&amp;ocy;&amp;khcy;&amp;ocy;&amp;zhcy;&amp;iecy;&amp;iecy; &amp;icy;&amp;zcy;&amp;ocy;&amp;bcy;&amp;rcy;&amp;acy;&amp;zhcy;&amp;iecy;&amp;ncy;&amp;icy;&amp;iecy;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573029"/>
            <a:ext cx="7776864" cy="5231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Tm="13210">
        <p14:pan dir="u"/>
        <p:sndAc>
          <p:stSnd>
            <p:snd r:embed="rId2" name="chimes.wav"/>
          </p:stSnd>
        </p:sndAc>
      </p:transition>
    </mc:Choice>
    <mc:Fallback>
      <p:transition advTm="1321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3196681" cy="3600400"/>
          </a:xfrm>
        </p:spPr>
        <p:txBody>
          <a:bodyPr>
            <a:normAutofit/>
          </a:bodyPr>
          <a:lstStyle/>
          <a:p>
            <a:pPr lvl="0" algn="ctr" fontAlgn="base">
              <a:spcAft>
                <a:spcPct val="0"/>
              </a:spcAft>
              <a:defRPr/>
            </a:pPr>
            <a:r>
              <a:rPr lang="ru-RU" sz="3200" b="1" spc="50" dirty="0">
                <a:ln w="11430"/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Соблюдение правил дорожного движения – залог твоей </a:t>
            </a:r>
            <a:r>
              <a:rPr lang="ru-RU" sz="3200" b="1" spc="50" dirty="0" smtClean="0">
                <a:ln w="11430"/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безопасности!</a:t>
            </a:r>
            <a:r>
              <a:rPr lang="ru-RU" sz="24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4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5602" name="Picture 2" descr="&amp;Kcy;&amp;acy;&amp;rcy;&amp;tcy;&amp;icy;&amp;ncy;&amp;kcy;&amp;icy; &amp;pcy;&amp;ocy; &amp;zcy;&amp;acy;&amp;pcy;&amp;rcy;&amp;ocy;&amp;scy;&amp;ucy; &amp;scy;&amp;pcy;&amp;acy;&amp;scy;&amp;icy;&amp;bcy;&amp;ocy; &amp;zcy;&amp;acy; &amp;vcy;&amp;ncy;&amp;icy;&amp;mcy;&amp;acy;&amp;ncy;&amp;icy;&amp;iecy; &amp;pcy;&amp;dcy;&amp;d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64087"/>
            <a:ext cx="2513113" cy="2173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http://www.suryagroup.ru/ppt/imgs/5615e091a0aa5.jpg"/>
          <p:cNvPicPr>
            <a:picLocks noChangeAspect="1" noChangeArrowheads="1"/>
          </p:cNvPicPr>
          <p:nvPr/>
        </p:nvPicPr>
        <p:blipFill rotWithShape="1">
          <a:blip r:embed="rId4" cstate="email"/>
          <a:srcRect l="6688" t="4851" r="40550" b="9051"/>
          <a:stretch/>
        </p:blipFill>
        <p:spPr bwMode="auto">
          <a:xfrm>
            <a:off x="3347864" y="188640"/>
            <a:ext cx="5472608" cy="652156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Tm="13210">
        <p14:pan dir="u"/>
        <p:sndAc>
          <p:stSnd>
            <p:snd r:embed="rId2" name="chimes.wav"/>
          </p:stSnd>
        </p:sndAc>
      </p:transition>
    </mc:Choice>
    <mc:Fallback>
      <p:transition advTm="1321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8352928" cy="3744416"/>
          </a:xfrm>
        </p:spPr>
        <p:txBody>
          <a:bodyPr>
            <a:normAutofit fontScale="90000"/>
          </a:bodyPr>
          <a:lstStyle/>
          <a:p>
            <a:r>
              <a:rPr lang="ru-RU" sz="3200" b="1" i="1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Список</a:t>
            </a:r>
            <a:r>
              <a:rPr lang="ru-RU" sz="3200" b="1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  </a:t>
            </a:r>
            <a:r>
              <a:rPr lang="ru-RU" sz="3200" b="1" i="1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литературы</a:t>
            </a:r>
            <a:r>
              <a:rPr lang="ru-RU" sz="3200" b="1" i="1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:</a:t>
            </a:r>
            <a:r>
              <a:rPr lang="ru-RU" sz="3200" b="1" i="1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/>
            </a:r>
            <a:br>
              <a:rPr lang="ru-RU" sz="3200" b="1" i="1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</a:br>
            <a: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1. Т.Ф</a:t>
            </a:r>
            <a: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. </a:t>
            </a:r>
            <a:r>
              <a:rPr lang="ru-RU" sz="1800" kern="0" dirty="0" err="1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Саулина</a:t>
            </a:r>
            <a: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 «Ознакомление дошкольников с ППД», 2013 </a:t>
            </a:r>
            <a:b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</a:br>
            <a: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2. </a:t>
            </a:r>
            <a:r>
              <a:rPr lang="ru-RU" sz="1800" kern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К.В.Петрова</a:t>
            </a:r>
            <a: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 </a:t>
            </a:r>
            <a: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«Как научить детей ППД». Планирование занятий, конспекты, кроссворды, дидактические игры, 2013 </a:t>
            </a:r>
            <a:b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</a:br>
            <a: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3. Коган </a:t>
            </a:r>
            <a: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М.С</a:t>
            </a:r>
            <a: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. "</a:t>
            </a:r>
            <a: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Правила дорожные знать каждому положено" </a:t>
            </a:r>
            <a:b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</a:br>
            <a: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4. "Правила </a:t>
            </a:r>
            <a: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дорожного движения в системе обучения дошкольников" автор сост. </a:t>
            </a:r>
            <a:r>
              <a:rPr lang="ru-RU" sz="1800" kern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Т.Г.Кобзева</a:t>
            </a:r>
            <a: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, </a:t>
            </a:r>
            <a:r>
              <a:rPr lang="ru-RU" sz="1800" kern="0" dirty="0" err="1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И.А.Холодова</a:t>
            </a:r>
            <a: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, </a:t>
            </a:r>
            <a:r>
              <a:rPr lang="ru-RU" sz="1800" kern="0" dirty="0" err="1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Г.С.Александрова</a:t>
            </a:r>
            <a: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. </a:t>
            </a:r>
            <a:b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</a:br>
            <a: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5. Три </a:t>
            </a:r>
            <a: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сигнала светофора: </a:t>
            </a:r>
            <a:r>
              <a:rPr lang="ru-RU" sz="1800" kern="0" dirty="0" err="1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Дидакт</a:t>
            </a:r>
            <a: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. Игры, сценарии вечеров досуга: Кн. для воспитателя дет. сада: Из опыта работы / В.А. </a:t>
            </a:r>
            <a:r>
              <a:rPr lang="ru-RU" sz="1800" kern="0" dirty="0" err="1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Добрякова</a:t>
            </a:r>
            <a: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, Н.В. Борисова, Т.А. Панина, С.А. </a:t>
            </a:r>
            <a:r>
              <a:rPr lang="ru-RU" sz="1800" kern="0" dirty="0" err="1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Уклонская</a:t>
            </a:r>
            <a: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; Сост. Т.Ф. </a:t>
            </a:r>
            <a:r>
              <a:rPr lang="ru-RU" sz="1800" kern="0" dirty="0" err="1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Саулина</a:t>
            </a:r>
            <a: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. – М.: Просвещение, 1989. – 62 с</a:t>
            </a:r>
            <a:b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</a:br>
            <a: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6. Шалаева</a:t>
            </a:r>
            <a: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, Г.П. Правила дорожного движения для воспитанных детей / Г. П. Шалаева. — М.: АСТ: СЛОВО, 2009. — 176 с</a:t>
            </a:r>
            <a: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.</a:t>
            </a:r>
            <a:b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</a:br>
            <a: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7. </a:t>
            </a:r>
            <a:r>
              <a:rPr lang="en-US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https://</a:t>
            </a:r>
            <a:r>
              <a:rPr lang="en-US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www.myshared.ru/theme/prezentatsiya-po-pdd</a:t>
            </a:r>
            <a:r>
              <a:rPr lang="en-US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/</a:t>
            </a:r>
            <a: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/>
            </a:r>
            <a:b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</a:br>
            <a: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8. </a:t>
            </a:r>
            <a:r>
              <a:rPr lang="en-US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  <a:hlinkClick r:id="rId3"/>
              </a:rPr>
              <a:t>https://</a:t>
            </a:r>
            <a:r>
              <a:rPr lang="en-US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  <a:hlinkClick r:id="rId3"/>
              </a:rPr>
              <a:t>www.prodlenka.org/metodicheskie-razrabotki/336258-obuchajuschaja-prezentacija-azbuka-dorozhnogo</a:t>
            </a:r>
            <a:r>
              <a:rPr lang="en-US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/>
            </a:r>
            <a:br>
              <a:rPr lang="en-US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</a:br>
            <a:r>
              <a:rPr lang="en-US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9</a:t>
            </a:r>
            <a: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>. </a:t>
            </a:r>
            <a:r>
              <a:rPr lang="en-US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  <a:hlinkClick r:id="rId4"/>
              </a:rPr>
              <a:t>https://</a:t>
            </a:r>
            <a:r>
              <a:rPr lang="en-US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  <a:hlinkClick r:id="rId4"/>
              </a:rPr>
              <a:t>umnazia.ru/blog/all-articles/obuchenie-doshkolnikov-pravilam-dorozhnogo-dvizhenija</a:t>
            </a:r>
            <a: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/>
            </a:r>
            <a:b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</a:br>
            <a: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/>
            </a:r>
            <a:br>
              <a:rPr lang="ru-RU" sz="1800" kern="0" dirty="0" smtClean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</a:br>
            <a: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  <a:t/>
            </a:r>
            <a:br>
              <a:rPr lang="ru-RU" sz="1800" kern="0" dirty="0">
                <a:ln>
                  <a:noFill/>
                </a:ln>
                <a:solidFill>
                  <a:schemeClr val="tx1"/>
                </a:solidFill>
                <a:effectLst/>
                <a:latin typeface="Maven Pro"/>
                <a:sym typeface="Maven Pro"/>
              </a:rPr>
            </a:br>
            <a:endParaRPr lang="ru-RU" sz="18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49638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0000">
        <p14:pan dir="u"/>
        <p:sndAc>
          <p:stSnd>
            <p:snd r:embed="rId2" name="chimes.wav"/>
          </p:stSnd>
        </p:sndAc>
      </p:transition>
    </mc:Choice>
    <mc:Fallback>
      <p:transition advTm="1000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584</TotalTime>
  <Words>372</Words>
  <Application>Microsoft Office PowerPoint</Application>
  <PresentationFormat>Экран (4:3)</PresentationFormat>
  <Paragraphs>39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Book Antiqua</vt:lpstr>
      <vt:lpstr>Calibri</vt:lpstr>
      <vt:lpstr>Lucida Sans</vt:lpstr>
      <vt:lpstr>Maven Pro</vt:lpstr>
      <vt:lpstr>Times New Roman</vt:lpstr>
      <vt:lpstr>Wingdings</vt:lpstr>
      <vt:lpstr>Wingdings 2</vt:lpstr>
      <vt:lpstr>Wingdings 3</vt:lpstr>
      <vt:lpstr>Апекс</vt:lpstr>
      <vt:lpstr>Муниципальное дошкольное образовательное учреждение  «Центр развития ребенка № 4  Краснооктябрьского района Волгограда»</vt:lpstr>
      <vt:lpstr>Презентация PowerPoint</vt:lpstr>
      <vt:lpstr>Это книга не простая, и наука не легка! Целый свод дорожных правил Запомнить надо навсегда!</vt:lpstr>
      <vt:lpstr>Вот обычный переход. По нему идёт народ. Здесь специальная разметка, "Зеброю" зовётся метко! Белые полоски тут через улицу ведут!</vt:lpstr>
      <vt:lpstr>Красный светит глаз – стоять! А зеленый – то вперед, Пешеход, на переход!</vt:lpstr>
      <vt:lpstr>Не спеши сразу переходить улицу , сначала посмотри налево, если машин нет, иди до середины дороги, которая обозначена белой линией, затем посмотри направо, если дорога пуста, переходи дальше. </vt:lpstr>
      <vt:lpstr>Переходя дорогу на зелёный свет светофора, смотри внимательно: все ли машины остановились, и не движется ли спецтранспорт.</vt:lpstr>
      <vt:lpstr>Специально для широких улиц в больших городах, на дороге рисуют «островок безопасности». Это такой участок посреди дороги, на который машинам заезжать нельзя. Он обведен белой линией, а внутри заштрихован  или немного возвышается. Если ты не успел перейти дорогу, а уже загорелся красный  свет, остановись там, дождись зеленого и иди дальше. </vt:lpstr>
      <vt:lpstr>Регулировщик нам поможет, И жезлом нам маршрут проложит. Своеобразный код подаст, Проехать всем машинам даст.</vt:lpstr>
      <vt:lpstr>Делаем ребятам предостережение: Выучите срочно правила движения! Чтоб не волновались каждый день родители, Чтоб  спокойны были за рулем водители.</vt:lpstr>
      <vt:lpstr>Самое дорогое ты сбереги, Сам пристегнись и меня пристегни!</vt:lpstr>
      <vt:lpstr>Всем, кто хочет быть здоровым, Всем без исключения, Нужно помнить, нужно знать Правила движения!</vt:lpstr>
      <vt:lpstr>Соблюдение правил дорожного движения – залог твоей безопасности! </vt:lpstr>
      <vt:lpstr>Список  литературы: 1. Т.Ф. Саулина «Ознакомление дошкольников с ППД», 2013  2. К.В.Петрова «Как научить детей ППД». Планирование занятий, конспекты, кроссворды, дидактические игры, 2013  3. Коган М.С. "Правила дорожные знать каждому положено"  4. "Правила дорожного движения в системе обучения дошкольников" автор сост. Т.Г.Кобзева, И.А.Холодова, Г.С.Александрова.  5. Три сигнала светофора: Дидакт. Игры, сценарии вечеров досуга: Кн. для воспитателя дет. сада: Из опыта работы / В.А. Добрякова, Н.В. Борисова, Т.А. Панина, С.А. Уклонская; Сост. Т.Ф. Саулина. – М.: Просвещение, 1989. – 62 с 6. Шалаева, Г.П. Правила дорожного движения для воспитанных детей / Г. П. Шалаева. — М.: АСТ: СЛОВО, 2009. — 176 с. 7. https://www.myshared.ru/theme/prezentatsiya-po-pdd/ 8. https://www.prodlenka.org/metodicheskie-razrabotki/336258-obuchajuschaja-prezentacija-azbuka-dorozhnogo 9. https://umnazia.ru/blog/all-articles/obuchenie-doshkolnikov-pravilam-dorozhnogo-dvizhenija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Никита</cp:lastModifiedBy>
  <cp:revision>96</cp:revision>
  <dcterms:created xsi:type="dcterms:W3CDTF">2016-11-23T14:59:59Z</dcterms:created>
  <dcterms:modified xsi:type="dcterms:W3CDTF">2022-03-10T17:40:04Z</dcterms:modified>
</cp:coreProperties>
</file>